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 Medium"/>
      <p:regular r:id="rId15"/>
    </p:embeddedFont>
    <p:embeddedFont>
      <p:font typeface="Barlow Medium"/>
      <p:regular r:id="rId16"/>
    </p:embeddedFont>
    <p:embeddedFont>
      <p:font typeface="Barlow Medium"/>
      <p:regular r:id="rId17"/>
    </p:embeddedFont>
    <p:embeddedFont>
      <p:font typeface="Barlow Medium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svg"/><Relationship Id="rId12" Type="http://schemas.openxmlformats.org/officeDocument/2006/relationships/image" Target="../media/image-5-12.png"/><Relationship Id="rId13" Type="http://schemas.openxmlformats.org/officeDocument/2006/relationships/image" Target="../media/image-5-13.svg"/><Relationship Id="rId14" Type="http://schemas.openxmlformats.org/officeDocument/2006/relationships/slideLayout" Target="../slideLayouts/slideLayout6.xml"/><Relationship Id="rId1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505908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Algoritmia y Programación: Fundamentos para Estudiantes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9335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Descubre los principios esenciales del pensamiento algorítmico y la programación moderna que te abrirán las puertas al mundo digital.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71186" y="1313378"/>
            <a:ext cx="2141577" cy="301704"/>
          </a:xfrm>
          <a:prstGeom prst="roundRect">
            <a:avLst>
              <a:gd name="adj" fmla="val 19770"/>
            </a:avLst>
          </a:prstGeom>
          <a:solidFill>
            <a:srgbClr val="480405"/>
          </a:solidFill>
          <a:ln/>
        </p:spPr>
      </p:sp>
      <p:sp>
        <p:nvSpPr>
          <p:cNvPr id="3" name="Text 1"/>
          <p:cNvSpPr/>
          <p:nvPr/>
        </p:nvSpPr>
        <p:spPr>
          <a:xfrm>
            <a:off x="1977628" y="1366599"/>
            <a:ext cx="1928693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CONCEPTOS FUNDAMENTALES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871186" y="1666042"/>
            <a:ext cx="3944898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¿Qué es un Algoritmo?</a:t>
            </a:r>
            <a:endParaRPr lang="en-US" sz="3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1186" y="2700576"/>
            <a:ext cx="6925508" cy="386536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237464" y="2465308"/>
            <a:ext cx="3529251" cy="976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 algoritmo es una </a:t>
            </a:r>
            <a:pPr algn="l" indent="0" marL="0">
              <a:lnSpc>
                <a:spcPts val="190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secuencia finita y ordenada de instrucciones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diseñada para resolver un problema específico de manera sistemática.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237464" y="3556397"/>
            <a:ext cx="3529251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Características esenciales: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237464" y="3915251"/>
            <a:ext cx="3529251" cy="1110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Debe ser </a:t>
            </a:r>
            <a:pPr algn="l" indent="0" marL="0">
              <a:lnSpc>
                <a:spcPts val="190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claro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y fácil de entender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Correcto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en su lógica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Eficiente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en el uso de recursos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Debe </a:t>
            </a:r>
            <a:pPr algn="l" indent="0" marL="0">
              <a:lnSpc>
                <a:spcPts val="190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terminar siempre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en tiempo finito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9237464" y="5169098"/>
            <a:ext cx="3529251" cy="1603415"/>
          </a:xfrm>
          <a:prstGeom prst="roundRect">
            <a:avLst>
              <a:gd name="adj" fmla="val 4650"/>
            </a:avLst>
          </a:prstGeom>
          <a:solidFill>
            <a:srgbClr val="480405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986" y="5426035"/>
            <a:ext cx="221813" cy="17752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814322" y="5341025"/>
            <a:ext cx="2774871" cy="1228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💡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pPr algn="l" indent="0" marL="0">
              <a:lnSpc>
                <a:spcPts val="19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Ejemplo cotidiano: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Una receta de cocina es un algoritmo que transforma ingredientes en un plato delicioso siguiendo pasos ordenados.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171" y="727948"/>
            <a:ext cx="7239238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Elementos Clave de un Algoritmo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171" y="1779032"/>
            <a:ext cx="1137523" cy="15957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43244" y="2006441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Entrada (Input)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143244" y="2448044"/>
            <a:ext cx="11690985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Datos iniciales que el algoritmo recibe para operar. Pueden ser números, texto, imágenes o cualquier tipo de información que necesite procesar.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71" y="3374827"/>
            <a:ext cx="1137523" cy="15957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43244" y="3602236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Proceso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143244" y="4043839"/>
            <a:ext cx="11690985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Pasos lógicos y operaciones que transforman la entrada aplicando reglas, cálculos y decisiones de manera ordenada y sistemática.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71" y="4970621"/>
            <a:ext cx="1137523" cy="15957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43244" y="5198031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Salida (Output)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143244" y="5639633"/>
            <a:ext cx="11690985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Resultado final que produce el algoritmo después de procesar la entrada. Es la solución al problema planteado inicialmente.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6171" y="6802160"/>
            <a:ext cx="13038058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Las condiciones esenciales que garantizan un algoritmo de calidad son: </a:t>
            </a:r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finitud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(termina en pasos limitados), </a:t>
            </a:r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definibilidad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(instrucciones precisas), </a:t>
            </a:r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generalidad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(aplica a múltiples casos) y </a:t>
            </a:r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efectividad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(produce resultados correctos).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9868" y="667703"/>
            <a:ext cx="7130772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Representación de Algoritmos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49868" y="1819870"/>
            <a:ext cx="12930664" cy="385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Existen diferentes formas de expresar un algoritmo, cada una con sus ventajas según el contexto y la audiencia: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868" y="2473881"/>
            <a:ext cx="2384465" cy="23844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9868" y="5156835"/>
            <a:ext cx="2698075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Lenguaje Natural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49868" y="5637252"/>
            <a:ext cx="4111228" cy="1156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Descripción sencilla usando palabras del idioma cotidiano. Fácil de entender pero puede ser ambigua o imprecisa.</a:t>
            </a:r>
            <a:endParaRPr lang="en-US" sz="19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586" y="2473881"/>
            <a:ext cx="2384465" cy="23844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9586" y="5156835"/>
            <a:ext cx="2698075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Pseudocódigo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5259586" y="5637252"/>
            <a:ext cx="4111228" cy="1927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Lenguaje intermedio entre el humano y la máquina. Combina claridad y estructura, siendo cercano a la programación real sin depender de un lenguaje específico.</a:t>
            </a:r>
            <a:endParaRPr lang="en-US" sz="19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304" y="2473881"/>
            <a:ext cx="2384465" cy="23844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69304" y="5156835"/>
            <a:ext cx="2698075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Diagramas de Flujo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9669304" y="5637252"/>
            <a:ext cx="4111228" cy="1541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Representación visual con símbolos gráficos estandarizados que muestran el proceso paso a paso, facilitando la comprensión del flujo lógico.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20710" y="581739"/>
            <a:ext cx="2010966" cy="386358"/>
          </a:xfrm>
          <a:prstGeom prst="roundRect">
            <a:avLst>
              <a:gd name="adj" fmla="val 18134"/>
            </a:avLst>
          </a:prstGeom>
          <a:noFill/>
          <a:ln w="7620">
            <a:solidFill>
              <a:srgbClr val="F65F62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3346" y="691515"/>
            <a:ext cx="166807" cy="166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03496" y="651867"/>
            <a:ext cx="1495544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EJEMPLO PRÁCTICO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920710" y="1038463"/>
            <a:ext cx="8204121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Diagrama de Flujo: "Ponerse los Zapatos"</a:t>
            </a:r>
            <a:endParaRPr lang="en-US" sz="3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98" y="1881783"/>
            <a:ext cx="12379285" cy="4645223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97494" y="3065005"/>
            <a:ext cx="639434" cy="6394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127799" y="5259459"/>
            <a:ext cx="1867146" cy="63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Atar cordones derecho</a:t>
            </a:r>
            <a:endParaRPr lang="en-US" sz="20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6569" y="3066204"/>
            <a:ext cx="639434" cy="63943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774685" y="5259459"/>
            <a:ext cx="1867146" cy="63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Poner zapato derecho</a:t>
            </a:r>
            <a:endParaRPr lang="en-US" sz="20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6244" y="3066204"/>
            <a:ext cx="639433" cy="63943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434360" y="5419318"/>
            <a:ext cx="1867145" cy="319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Desatar si está</a:t>
            </a:r>
            <a:endParaRPr lang="en-US" sz="200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5918" y="3066204"/>
            <a:ext cx="639433" cy="639433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094034" y="5259459"/>
            <a:ext cx="1867145" cy="63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Revisar cordones</a:t>
            </a:r>
            <a:endParaRPr lang="en-US" sz="200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22804" y="3066204"/>
            <a:ext cx="639433" cy="639433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702554" y="5419318"/>
            <a:ext cx="1867145" cy="319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Inicio</a:t>
            </a:r>
            <a:endParaRPr lang="en-US" sz="2000" dirty="0"/>
          </a:p>
        </p:txBody>
      </p:sp>
      <p:sp>
        <p:nvSpPr>
          <p:cNvPr id="17" name="Text 8"/>
          <p:cNvSpPr/>
          <p:nvPr/>
        </p:nvSpPr>
        <p:spPr>
          <a:xfrm>
            <a:off x="920710" y="6725126"/>
            <a:ext cx="12788979" cy="922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Este ejemplo cotidiano ilustra cómo un proceso simple puede descomponerse en pasos lógicos y secuenciales. Los diagramas de flujo utilizan símbolos como óvalos para inicio/fin, rectángulos para procesos y rombos para decisiones, creando una representación visual clara del algoritmo.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14824" y="1535906"/>
            <a:ext cx="1781056" cy="370284"/>
          </a:xfrm>
          <a:prstGeom prst="roundRect">
            <a:avLst>
              <a:gd name="adj" fmla="val 18888"/>
            </a:avLst>
          </a:prstGeom>
          <a:solidFill>
            <a:srgbClr val="48040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602" y="1637824"/>
            <a:ext cx="166449" cy="1664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89276" y="1598295"/>
            <a:ext cx="1281827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SIGUIENTE NIVEL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6214824" y="1976318"/>
            <a:ext cx="6279952" cy="578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Introducción a la Programación</a:t>
            </a:r>
            <a:endParaRPr lang="en-US" sz="3600" dirty="0"/>
          </a:p>
        </p:txBody>
      </p:sp>
      <p:sp>
        <p:nvSpPr>
          <p:cNvPr id="7" name="Shape 3"/>
          <p:cNvSpPr/>
          <p:nvPr/>
        </p:nvSpPr>
        <p:spPr>
          <a:xfrm>
            <a:off x="6214824" y="2817614"/>
            <a:ext cx="2445425" cy="3876080"/>
          </a:xfrm>
          <a:prstGeom prst="roundRect">
            <a:avLst>
              <a:gd name="adj" fmla="val 357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30566" y="3033355"/>
            <a:ext cx="2013942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¿Qué son los Programas?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6430566" y="3716536"/>
            <a:ext cx="2013942" cy="2761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Conjunto de algoritmos codificados en un </a:t>
            </a:r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lenguaje que la computadora entiende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traduciendo la lógica humana en instrucciones ejecutables.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8835628" y="2817614"/>
            <a:ext cx="2445425" cy="3876080"/>
          </a:xfrm>
          <a:prstGeom prst="roundRect">
            <a:avLst>
              <a:gd name="adj" fmla="val 357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051369" y="3033355"/>
            <a:ext cx="2013942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Lenguajes Populares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9051369" y="3716536"/>
            <a:ext cx="2013942" cy="1840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(versátil y fácil), </a:t>
            </a:r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(robusto y portable), </a:t>
            </a:r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C++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(alto rendimiento), </a:t>
            </a:r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 Basic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(desarrollo rápido de interfaces).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11456432" y="2817614"/>
            <a:ext cx="2445425" cy="3876080"/>
          </a:xfrm>
          <a:prstGeom prst="roundRect">
            <a:avLst>
              <a:gd name="adj" fmla="val 357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1672173" y="3033355"/>
            <a:ext cx="2013942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Programación Modular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11672173" y="3716536"/>
            <a:ext cx="2013942" cy="2147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Dividir programas complejos en </a:t>
            </a:r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módulos pequeños y manejables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que se pueden desarrollar, probar y reutilizar independientemente.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22020" y="1402913"/>
            <a:ext cx="7404973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Conceptos Básicos de Programación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771882" y="2245876"/>
            <a:ext cx="6439138" cy="4580692"/>
          </a:xfrm>
          <a:prstGeom prst="roundRect">
            <a:avLst>
              <a:gd name="adj" fmla="val 3277"/>
            </a:avLst>
          </a:prstGeom>
          <a:solidFill>
            <a:srgbClr val="F65F62">
              <a:alpha val="9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980242" y="2421850"/>
            <a:ext cx="3025973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Fundamentos Esenciales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980242" y="2945249"/>
            <a:ext cx="6022419" cy="615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Variables y constantes: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Espacios de memoria para almacenar y manipular datos durante la ejecución del programa.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80242" y="3718679"/>
            <a:ext cx="6022419" cy="615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Operadores: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Herramientas para realizar cálculos y comparaciones con los datos.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80242" y="4492109"/>
            <a:ext cx="6022419" cy="615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Estructuras de control: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Mecanismos que determinan el flujo de ejecución del programa.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577138" y="2443877"/>
            <a:ext cx="2981444" cy="1850588"/>
          </a:xfrm>
          <a:prstGeom prst="roundRect">
            <a:avLst>
              <a:gd name="adj" fmla="val 5929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554278" y="2443877"/>
            <a:ext cx="91440" cy="1850588"/>
          </a:xfrm>
          <a:prstGeom prst="roundRect">
            <a:avLst>
              <a:gd name="adj" fmla="val 95756"/>
            </a:avLst>
          </a:prstGeom>
          <a:solidFill>
            <a:srgbClr val="F65F62"/>
          </a:solidFill>
          <a:ln/>
        </p:spPr>
      </p:sp>
      <p:sp>
        <p:nvSpPr>
          <p:cNvPr id="10" name="Text 8"/>
          <p:cNvSpPr/>
          <p:nvPr/>
        </p:nvSpPr>
        <p:spPr>
          <a:xfrm>
            <a:off x="7876937" y="2675096"/>
            <a:ext cx="2416969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Operadores Aritméticos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7876937" y="3140631"/>
            <a:ext cx="2450425" cy="922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Suma (+), resta (-), multiplicación (*), división (/), módulo (%)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0734556" y="2443877"/>
            <a:ext cx="2981444" cy="1850588"/>
          </a:xfrm>
          <a:prstGeom prst="roundRect">
            <a:avLst>
              <a:gd name="adj" fmla="val 5929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10711696" y="2443877"/>
            <a:ext cx="91440" cy="1850588"/>
          </a:xfrm>
          <a:prstGeom prst="roundRect">
            <a:avLst>
              <a:gd name="adj" fmla="val 95756"/>
            </a:avLst>
          </a:prstGeom>
          <a:solidFill>
            <a:srgbClr val="F65F62"/>
          </a:solidFill>
          <a:ln/>
        </p:spPr>
      </p:sp>
      <p:sp>
        <p:nvSpPr>
          <p:cNvPr id="14" name="Text 12"/>
          <p:cNvSpPr/>
          <p:nvPr/>
        </p:nvSpPr>
        <p:spPr>
          <a:xfrm>
            <a:off x="11034355" y="2675096"/>
            <a:ext cx="2316361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Operadores Lógicos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11034355" y="3140631"/>
            <a:ext cx="2450425" cy="615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AND (y), OR (o), NOT (no) para combinar condiciones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577138" y="4470440"/>
            <a:ext cx="2981444" cy="2158127"/>
          </a:xfrm>
          <a:prstGeom prst="roundRect">
            <a:avLst>
              <a:gd name="adj" fmla="val 5084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554278" y="4470440"/>
            <a:ext cx="91440" cy="2158127"/>
          </a:xfrm>
          <a:prstGeom prst="roundRect">
            <a:avLst>
              <a:gd name="adj" fmla="val 95756"/>
            </a:avLst>
          </a:prstGeom>
          <a:solidFill>
            <a:srgbClr val="F65F62"/>
          </a:solidFill>
          <a:ln/>
        </p:spPr>
      </p:sp>
      <p:sp>
        <p:nvSpPr>
          <p:cNvPr id="18" name="Text 16"/>
          <p:cNvSpPr/>
          <p:nvPr/>
        </p:nvSpPr>
        <p:spPr>
          <a:xfrm>
            <a:off x="7876937" y="4701659"/>
            <a:ext cx="2450425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Operadores Relacionales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7876937" y="5456753"/>
            <a:ext cx="2450425" cy="615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Igual (==), diferente (!=), mayor (&gt;), menor (&lt;)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0734556" y="4470440"/>
            <a:ext cx="2981444" cy="2158127"/>
          </a:xfrm>
          <a:prstGeom prst="roundRect">
            <a:avLst>
              <a:gd name="adj" fmla="val 5084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10711696" y="4470440"/>
            <a:ext cx="91440" cy="2158127"/>
          </a:xfrm>
          <a:prstGeom prst="roundRect">
            <a:avLst>
              <a:gd name="adj" fmla="val 95756"/>
            </a:avLst>
          </a:prstGeom>
          <a:solidFill>
            <a:srgbClr val="F65F62"/>
          </a:solidFill>
          <a:ln/>
        </p:spPr>
      </p:sp>
      <p:sp>
        <p:nvSpPr>
          <p:cNvPr id="22" name="Text 20"/>
          <p:cNvSpPr/>
          <p:nvPr/>
        </p:nvSpPr>
        <p:spPr>
          <a:xfrm>
            <a:off x="11034355" y="4701659"/>
            <a:ext cx="2316361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Estructuras de Control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11034355" y="5167193"/>
            <a:ext cx="2450425" cy="1230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Secuencia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(línea por línea), </a:t>
            </a:r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Selección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(if-else para decisiones), </a:t>
            </a:r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Repetición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(bucles for/while)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358" y="796409"/>
            <a:ext cx="10408682" cy="609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Pseudocódigo: Puente entre Algoritmos y Código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67358" y="1872853"/>
            <a:ext cx="6280428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pseudocódigo utiliza una </a:t>
            </a:r>
            <a:pPr algn="l" indent="0" marL="0">
              <a:lnSpc>
                <a:spcPts val="26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sintaxis sencilla</a:t>
            </a:r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para expresar instrucciones de manera estructurada, sin la rigidez de un lenguaje de programación específico.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7358" y="3041809"/>
            <a:ext cx="6280428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Ventajas clave: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7358" y="3548301"/>
            <a:ext cx="6280428" cy="1529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Independiente del lenguaje de programación</a:t>
            </a:r>
            <a:endParaRPr lang="en-US" sz="170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Fácil de entender y modificar</a:t>
            </a:r>
            <a:endParaRPr lang="en-US" sz="170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Permite concentrarse en la lógica</a:t>
            </a:r>
            <a:endParaRPr lang="en-US" sz="170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Facilita la transición al código real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67358" y="5296614"/>
            <a:ext cx="6280428" cy="1543169"/>
          </a:xfrm>
          <a:prstGeom prst="roundRect">
            <a:avLst>
              <a:gd name="adj" fmla="val 5968"/>
            </a:avLst>
          </a:prstGeom>
          <a:solidFill>
            <a:srgbClr val="480405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552" y="5630228"/>
            <a:ext cx="274082" cy="21919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479828" y="5546050"/>
            <a:ext cx="5348764" cy="1008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✨</a:t>
            </a:r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El pseudocódigo es la herramienta perfecta para planificar tu programa antes de escribir una sola línea de código real.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590234" y="1916668"/>
            <a:ext cx="6280428" cy="5297329"/>
          </a:xfrm>
          <a:prstGeom prst="roundRect">
            <a:avLst>
              <a:gd name="adj" fmla="val 1739"/>
            </a:avLst>
          </a:prstGeom>
          <a:solidFill>
            <a:srgbClr val="262425"/>
          </a:solidFill>
          <a:ln/>
        </p:spPr>
      </p:sp>
      <p:sp>
        <p:nvSpPr>
          <p:cNvPr id="10" name="Shape 7"/>
          <p:cNvSpPr/>
          <p:nvPr/>
        </p:nvSpPr>
        <p:spPr>
          <a:xfrm>
            <a:off x="7579281" y="1916668"/>
            <a:ext cx="6302335" cy="5297329"/>
          </a:xfrm>
          <a:prstGeom prst="roundRect">
            <a:avLst>
              <a:gd name="adj" fmla="val 621"/>
            </a:avLst>
          </a:prstGeom>
          <a:solidFill>
            <a:srgbClr val="262425"/>
          </a:solidFill>
          <a:ln/>
        </p:spPr>
      </p:sp>
      <p:sp>
        <p:nvSpPr>
          <p:cNvPr id="11" name="Text 8"/>
          <p:cNvSpPr/>
          <p:nvPr/>
        </p:nvSpPr>
        <p:spPr>
          <a:xfrm>
            <a:off x="7798475" y="2081093"/>
            <a:ext cx="5863947" cy="4968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ALGORITMO CalcularPromedio</a:t>
            </a:r>
            <a:endParaRPr lang="en-US" sz="17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DECLARAR num1, num2, num3, suma, promedio</a:t>
            </a:r>
            <a:endParaRPr lang="en-US" sz="17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endParaRPr lang="en-US" sz="17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ESCRIBIR "Ingrese el primer número:"</a:t>
            </a:r>
            <a:endParaRPr lang="en-US" sz="17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LEER num1</a:t>
            </a:r>
            <a:endParaRPr lang="en-US" sz="17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ESCRIBIR "Ingrese el segundo número:"</a:t>
            </a:r>
            <a:endParaRPr lang="en-US" sz="17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LEER num2</a:t>
            </a:r>
            <a:endParaRPr lang="en-US" sz="17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ESCRIBIR "Ingrese el tercer número:"</a:t>
            </a:r>
            <a:endParaRPr lang="en-US" sz="17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LEER num3</a:t>
            </a:r>
            <a:endParaRPr lang="en-US" sz="17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endParaRPr lang="en-US" sz="17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suma ← num1 + num2 + num3</a:t>
            </a:r>
            <a:endParaRPr lang="en-US" sz="17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promedio ← suma / 3</a:t>
            </a:r>
            <a:endParaRPr lang="en-US" sz="17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endParaRPr lang="en-US" sz="17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ESCRIBIR "El promedio es:", promedio</a:t>
            </a:r>
            <a:endParaRPr lang="en-US" sz="17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 ALGORITMO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2026-02-14T09:33:37Z</dcterms:created>
  <dcterms:modified xsi:type="dcterms:W3CDTF">2026-02-14T09:33:37Z</dcterms:modified>
</cp:coreProperties>
</file>